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2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8" r:id="rId3"/>
    <p:sldId id="259" r:id="rId4"/>
    <p:sldId id="285" r:id="rId5"/>
    <p:sldId id="286" r:id="rId6"/>
    <p:sldId id="287" r:id="rId7"/>
    <p:sldId id="288" r:id="rId8"/>
    <p:sldId id="289" r:id="rId9"/>
    <p:sldId id="295" r:id="rId10"/>
    <p:sldId id="290" r:id="rId11"/>
    <p:sldId id="296" r:id="rId12"/>
    <p:sldId id="291" r:id="rId13"/>
    <p:sldId id="297" r:id="rId14"/>
    <p:sldId id="292" r:id="rId15"/>
    <p:sldId id="293" r:id="rId16"/>
    <p:sldId id="294" r:id="rId17"/>
    <p:sldId id="264" r:id="rId18"/>
    <p:sldId id="284" r:id="rId19"/>
    <p:sldId id="268" r:id="rId20"/>
    <p:sldId id="269" r:id="rId21"/>
    <p:sldId id="270" r:id="rId22"/>
    <p:sldId id="280" r:id="rId23"/>
    <p:sldId id="281" r:id="rId24"/>
    <p:sldId id="261" r:id="rId25"/>
    <p:sldId id="271" r:id="rId26"/>
    <p:sldId id="266" r:id="rId27"/>
    <p:sldId id="267" r:id="rId28"/>
    <p:sldId id="272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FF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64"/>
  </p:normalViewPr>
  <p:slideViewPr>
    <p:cSldViewPr snapToGrid="0" snapToObjects="1">
      <p:cViewPr varScale="1">
        <p:scale>
          <a:sx n="94" d="100"/>
          <a:sy n="94" d="100"/>
        </p:scale>
        <p:origin x="1624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D9761D-1F95-3B4C-BE9C-CDD1389A8812}" type="datetimeFigureOut">
              <a:rPr lang="en-US" smtClean="0"/>
              <a:pPr/>
              <a:t>1/11/19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ADCD51-711A-044D-9B2C-C47F74A9A1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8955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95A596-FA52-0448-9C24-EA3FEFB30C0E}" type="datetimeFigureOut">
              <a:rPr lang="en-US" smtClean="0"/>
              <a:pPr/>
              <a:t>1/11/19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4C5791-7364-9E4F-986D-297FD347B6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994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59c2d8f5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9425" y="720075"/>
            <a:ext cx="4877100" cy="3600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59c2d8f51_0_5:notes"/>
          <p:cNvSpPr txBox="1">
            <a:spLocks noGrp="1"/>
          </p:cNvSpPr>
          <p:nvPr>
            <p:ph type="body" idx="1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48888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4d41dab0a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4d41dab0ab_0_21:notes"/>
          <p:cNvSpPr txBox="1">
            <a:spLocks noGrp="1"/>
          </p:cNvSpPr>
          <p:nvPr>
            <p:ph type="body" idx="1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603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59c2d8f51_0_8:notes"/>
          <p:cNvSpPr txBox="1">
            <a:spLocks noGrp="1"/>
          </p:cNvSpPr>
          <p:nvPr>
            <p:ph type="body" idx="1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459c2d8f5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9425" y="720075"/>
            <a:ext cx="4877100" cy="3600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1745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59c2d8f51_0_89:notes"/>
          <p:cNvSpPr txBox="1">
            <a:spLocks noGrp="1"/>
          </p:cNvSpPr>
          <p:nvPr>
            <p:ph type="body" idx="1"/>
          </p:nvPr>
        </p:nvSpPr>
        <p:spPr>
          <a:xfrm>
            <a:off x="731880" y="4560840"/>
            <a:ext cx="5851200" cy="43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825" tIns="48225" rIns="96825" bIns="482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g459c2d8f51_0_89:notes"/>
          <p:cNvSpPr txBox="1"/>
          <p:nvPr/>
        </p:nvSpPr>
        <p:spPr>
          <a:xfrm>
            <a:off x="4143240" y="9120240"/>
            <a:ext cx="3169800" cy="4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825" tIns="48225" rIns="96825" bIns="482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300" b="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2" name="Google Shape;222;g459c2d8f51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9425" y="720075"/>
            <a:ext cx="4877100" cy="3600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061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59c2d8f5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9425" y="720075"/>
            <a:ext cx="4877100" cy="3600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59c2d8f51_0_26:notes"/>
          <p:cNvSpPr txBox="1">
            <a:spLocks noGrp="1"/>
          </p:cNvSpPr>
          <p:nvPr>
            <p:ph type="body" idx="1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66173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d41dab0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9425" y="720075"/>
            <a:ext cx="4877100" cy="3600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d41dab0ab_0_0:notes"/>
          <p:cNvSpPr txBox="1">
            <a:spLocks noGrp="1"/>
          </p:cNvSpPr>
          <p:nvPr>
            <p:ph type="body" idx="1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2275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45bbe12b38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9425" y="720075"/>
            <a:ext cx="4877100" cy="3600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45bbe12b38_0_3:notes"/>
          <p:cNvSpPr txBox="1">
            <a:spLocks noGrp="1"/>
          </p:cNvSpPr>
          <p:nvPr>
            <p:ph type="body" idx="1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2319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459c2d8f51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9425" y="720075"/>
            <a:ext cx="4877100" cy="3600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459c2d8f51_0_57:notes"/>
          <p:cNvSpPr txBox="1">
            <a:spLocks noGrp="1"/>
          </p:cNvSpPr>
          <p:nvPr>
            <p:ph type="body" idx="1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8216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459c2d8f5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19425" y="720075"/>
            <a:ext cx="4877100" cy="3600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459c2d8f51_0_45:notes"/>
          <p:cNvSpPr txBox="1">
            <a:spLocks noGrp="1"/>
          </p:cNvSpPr>
          <p:nvPr>
            <p:ph type="body" idx="1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3570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4d41dab0a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4d41dab0ab_0_14:notes"/>
          <p:cNvSpPr txBox="1">
            <a:spLocks noGrp="1"/>
          </p:cNvSpPr>
          <p:nvPr>
            <p:ph type="body" idx="1"/>
          </p:nvPr>
        </p:nvSpPr>
        <p:spPr>
          <a:xfrm>
            <a:off x="731500" y="4560550"/>
            <a:ext cx="5852100" cy="4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1360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8" name="Rectangle 7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>
              <a:spLocks/>
            </p:cNvSpPr>
            <p:nvPr/>
          </p:nvSpPr>
          <p:spPr>
            <a:xfrm>
              <a:off x="562843" y="475488"/>
              <a:ext cx="7982712" cy="5888736"/>
            </a:xfrm>
            <a:prstGeom prst="rect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62842" y="6133646"/>
              <a:ext cx="7982712" cy="1472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7" name="Rectangle 16"/>
            <p:cNvSpPr/>
            <p:nvPr/>
          </p:nvSpPr>
          <p:spPr>
            <a:xfrm>
              <a:off x="562843" y="457200"/>
              <a:ext cx="7982712" cy="25786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3950"/>
            <a:ext cx="7342188" cy="1924050"/>
          </a:xfrm>
        </p:spPr>
        <p:txBody>
          <a:bodyPr anchor="b" anchorCtr="0">
            <a:noAutofit/>
          </a:bodyPr>
          <a:lstStyle>
            <a:lvl1pPr>
              <a:defRPr sz="5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9000"/>
            <a:ext cx="7342188" cy="17526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tx1">
                  <a:lumMod val="75000"/>
                  <a:lumOff val="25000"/>
                </a:schemeClr>
              </a:buClr>
              <a:buFont typeface="Arial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73741" y="6122894"/>
            <a:ext cx="2133600" cy="259317"/>
          </a:xfrm>
        </p:spPr>
        <p:txBody>
          <a:bodyPr/>
          <a:lstStyle/>
          <a:p>
            <a:fld id="{CF164A81-75B2-194C-A843-C64EC5C16B31}" type="datetime1">
              <a:rPr lang="en-US" smtClean="0"/>
              <a:pPr/>
              <a:t>1/11/19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2894"/>
            <a:ext cx="2895600" cy="25781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91000" y="6122894"/>
            <a:ext cx="762000" cy="271463"/>
          </a:xfrm>
        </p:spPr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182880" y="173699"/>
                <a:ext cx="8778240" cy="6510602"/>
                <a:chOff x="182880" y="173699"/>
                <a:chExt cx="8778240" cy="6510602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82880" y="173699"/>
                  <a:ext cx="8778240" cy="651060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>
                  <a:noFill/>
                </a:ln>
                <a:effectLst>
                  <a:outerShdw blurRad="63500" sx="101000" sy="101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perspectiveFront" fov="4800000"/>
                  <a:lightRig rig="threePt" dir="t"/>
                </a:scene3d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0" name="Group 10"/>
                <p:cNvGrpSpPr/>
                <p:nvPr/>
              </p:nvGrpSpPr>
              <p:grpSpPr>
                <a:xfrm>
                  <a:off x="256032" y="237744"/>
                  <a:ext cx="8622792" cy="6364224"/>
                  <a:chOff x="247157" y="247430"/>
                  <a:chExt cx="8622792" cy="6364224"/>
                </a:xfrm>
              </p:grpSpPr>
              <p:sp>
                <p:nvSpPr>
                  <p:cNvPr id="31" name="Rectangle 30"/>
                  <p:cNvSpPr>
                    <a:spLocks/>
                  </p:cNvSpPr>
                  <p:nvPr/>
                </p:nvSpPr>
                <p:spPr>
                  <a:xfrm>
                    <a:off x="247157" y="247430"/>
                    <a:ext cx="8622792" cy="6364224"/>
                  </a:xfrm>
                  <a:prstGeom prst="rect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/>
                  </a:p>
                </p:txBody>
              </p:sp>
              <p:cxnSp>
                <p:nvCxnSpPr>
                  <p:cNvPr id="32" name="Straight Connector 31"/>
                  <p:cNvCxnSpPr/>
                  <p:nvPr/>
                </p:nvCxnSpPr>
                <p:spPr>
                  <a:xfrm>
                    <a:off x="247157" y="6389024"/>
                    <a:ext cx="8622792" cy="1588"/>
                  </a:xfrm>
                  <a:prstGeom prst="line">
                    <a:avLst/>
                  </a:prstGeom>
                  <a:noFill/>
                  <a:ln w="12700">
                    <a:solidFill>
                      <a:schemeClr val="tx2">
                        <a:lumMod val="40000"/>
                        <a:lumOff val="6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  <p:sp>
            <p:nvSpPr>
              <p:cNvPr id="28" name="Rectangle 27"/>
              <p:cNvSpPr/>
              <p:nvPr/>
            </p:nvSpPr>
            <p:spPr>
              <a:xfrm rot="5400000">
                <a:off x="801086" y="3274090"/>
                <a:ext cx="6135624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  <p:sp>
          <p:nvSpPr>
            <p:cNvPr id="25" name="Rectangle 24"/>
            <p:cNvSpPr/>
            <p:nvPr/>
          </p:nvSpPr>
          <p:spPr>
            <a:xfrm rot="10800000">
              <a:off x="258763" y="1594462"/>
              <a:ext cx="357530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694329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672323"/>
            <a:ext cx="3008313" cy="340304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E08DB3-0A53-D340-B3CF-599B34F5F3EB}" type="datetime1">
              <a:rPr lang="en-US" smtClean="0"/>
              <a:pPr/>
              <a:t>1/11/19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352892" y="310123"/>
            <a:ext cx="3398837" cy="1204912"/>
          </a:xfrm>
        </p:spPr>
        <p:txBody>
          <a:bodyPr>
            <a:normAutofit/>
          </a:bodyPr>
          <a:lstStyle>
            <a:lvl1pPr>
              <a:buNone/>
              <a:defRPr sz="18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9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0" name="Rectangle 19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1" name="Straight Connector 2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7" name="Rectangle 16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691640"/>
            <a:ext cx="3008376" cy="914400"/>
          </a:xfrm>
        </p:spPr>
        <p:txBody>
          <a:bodyPr anchor="b">
            <a:no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338559" y="612775"/>
            <a:ext cx="4114800" cy="54681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2" y="2670048"/>
            <a:ext cx="3008376" cy="340156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682E5-7E97-2F44-B961-B3631B15779F}" type="datetime1">
              <a:rPr lang="en-US" smtClean="0"/>
              <a:pPr/>
              <a:t>1/11/19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7" name="Group 16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1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2" name="Rectangle 21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3" name="Straight Connector 22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20" name="Rectangle 19"/>
            <p:cNvSpPr/>
            <p:nvPr/>
          </p:nvSpPr>
          <p:spPr>
            <a:xfrm>
              <a:off x="256032" y="4203192"/>
              <a:ext cx="8622792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1" y="4287819"/>
            <a:ext cx="8021977" cy="916193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6347" y="331694"/>
            <a:ext cx="8421624" cy="3783106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351" y="5271247"/>
            <a:ext cx="8021977" cy="1013011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42E74-C78C-C942-965B-B6CC6D494C40}" type="datetime1">
              <a:rPr lang="en-US" smtClean="0"/>
              <a:pPr/>
              <a:t>1/11/19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4" name="Rectangle 13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6" name="Rectangle 15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7" name="Straight Connector 16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8" name="Rectangle 17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D67E5-F24F-664E-AC9C-26173D2CF6BA}" type="datetime1">
              <a:rPr lang="en-US" smtClean="0"/>
              <a:pPr/>
              <a:t>1/11/19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4" name="Group 13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5" name="Rectangle 14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6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7" name="Rectangle 16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18" name="Rectangle 17"/>
            <p:cNvSpPr/>
            <p:nvPr/>
          </p:nvSpPr>
          <p:spPr>
            <a:xfrm rot="5400000">
              <a:off x="4242277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399" y="609600"/>
            <a:ext cx="1416423" cy="5516563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8222" y="609600"/>
            <a:ext cx="6279777" cy="55165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F139F-CB8F-D149-BA56-8B0C015E5021}" type="datetime1">
              <a:rPr lang="en-US" smtClean="0"/>
              <a:pPr/>
              <a:t>1/11/19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9" name="Rectangle 18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1" name="Rectangle 20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42CA6-DA21-D448-9BFF-3B41542CED08}" type="datetime1">
              <a:rPr lang="en-US" smtClean="0"/>
              <a:pPr/>
              <a:t>1/11/19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486873" y="411480"/>
            <a:ext cx="8170254" cy="6035040"/>
            <a:chOff x="486873" y="411480"/>
            <a:chExt cx="8170254" cy="6035040"/>
          </a:xfrm>
        </p:grpSpPr>
        <p:sp>
          <p:nvSpPr>
            <p:cNvPr id="12" name="Rectangle 11"/>
            <p:cNvSpPr/>
            <p:nvPr/>
          </p:nvSpPr>
          <p:spPr>
            <a:xfrm>
              <a:off x="486873" y="411480"/>
              <a:ext cx="8170254" cy="603504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11"/>
            <p:cNvGrpSpPr/>
            <p:nvPr/>
          </p:nvGrpSpPr>
          <p:grpSpPr>
            <a:xfrm>
              <a:off x="562842" y="475488"/>
              <a:ext cx="7982713" cy="5888736"/>
              <a:chOff x="562842" y="475488"/>
              <a:chExt cx="7982713" cy="5888736"/>
            </a:xfrm>
          </p:grpSpPr>
          <p:sp>
            <p:nvSpPr>
              <p:cNvPr id="8" name="Rectangle 7"/>
              <p:cNvSpPr>
                <a:spLocks/>
              </p:cNvSpPr>
              <p:nvPr/>
            </p:nvSpPr>
            <p:spPr>
              <a:xfrm>
                <a:off x="562843" y="475488"/>
                <a:ext cx="7982712" cy="5888736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9" name="Straight Connector 8"/>
              <p:cNvCxnSpPr/>
              <p:nvPr/>
            </p:nvCxnSpPr>
            <p:spPr>
              <a:xfrm>
                <a:off x="562842" y="6133646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562842" y="3427528"/>
                <a:ext cx="7982712" cy="1472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0113" y="3442447"/>
            <a:ext cx="7345362" cy="1532965"/>
          </a:xfrm>
        </p:spPr>
        <p:txBody>
          <a:bodyPr anchor="b" anchorCtr="0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0113" y="5029200"/>
            <a:ext cx="7345362" cy="990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69259" y="6122894"/>
            <a:ext cx="2133600" cy="259317"/>
          </a:xfrm>
        </p:spPr>
        <p:txBody>
          <a:bodyPr/>
          <a:lstStyle/>
          <a:p>
            <a:fld id="{F87D6CFC-0B4B-2148-A17F-CDDE4D02F4BF}" type="datetime1">
              <a:rPr lang="en-US" smtClean="0"/>
              <a:pPr/>
              <a:t>1/11/19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38800" y="6124401"/>
            <a:ext cx="2895600" cy="25781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636493" y="533400"/>
            <a:ext cx="7836408" cy="2828925"/>
          </a:xfrm>
        </p:spPr>
        <p:txBody>
          <a:bodyPr>
            <a:normAutofit/>
          </a:bodyPr>
          <a:lstStyle>
            <a:lvl1pPr>
              <a:buNone/>
              <a:defRPr sz="2000"/>
            </a:lvl1pPr>
          </a:lstStyle>
          <a:p>
            <a:r>
              <a:rPr lang="en-US" dirty="0" smtClean="0"/>
              <a:t>Drag picture to placeholder or click icon to add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2" name="Rectangle 11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7" name="Rectangle 26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8" name="Straight Connector 27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113" y="1371600"/>
            <a:ext cx="7345362" cy="1676400"/>
          </a:xfrm>
        </p:spPr>
        <p:txBody>
          <a:bodyPr anchor="b" anchorCtr="0">
            <a:noAutofit/>
          </a:bodyPr>
          <a:lstStyle>
            <a:lvl1pPr algn="ctr">
              <a:defRPr sz="5400" b="0" i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3" y="3134566"/>
            <a:ext cx="7345362" cy="1500187"/>
          </a:xfrm>
        </p:spPr>
        <p:txBody>
          <a:bodyPr anchor="t" anchorCtr="0"/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00D79-2A23-4C40-804A-C01F394F0C72}" type="datetime1">
              <a:rPr lang="en-US" smtClean="0"/>
              <a:pPr/>
              <a:t>1/11/19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21" name="Rectangle 2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23" name="Rectangle 2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25" name="Rectangle 24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0111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2147888"/>
            <a:ext cx="3566160" cy="39274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4B835-C713-9846-B110-24995DE671EF}" type="datetime1">
              <a:rPr lang="en-US" smtClean="0"/>
              <a:pPr/>
              <a:t>1/11/19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26" name="Group 2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29" name="Rectangle 2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31" name="Straight Connector 30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  <p:sp>
              <p:nvSpPr>
                <p:cNvPr id="32" name="Rectangle 31"/>
                <p:cNvSpPr/>
                <p:nvPr/>
              </p:nvSpPr>
              <p:spPr>
                <a:xfrm>
                  <a:off x="247157" y="1612392"/>
                  <a:ext cx="8622792" cy="64008"/>
                </a:xfrm>
                <a:prstGeom prst="rect">
                  <a:avLst/>
                </a:prstGeom>
                <a:solidFill>
                  <a:schemeClr val="bg2">
                    <a:lumMod val="40000"/>
                    <a:lumOff val="60000"/>
                  </a:schemeClr>
                </a:solidFill>
                <a:ln w="3175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</p:grpSp>
        </p:grpSp>
        <p:cxnSp>
          <p:nvCxnSpPr>
            <p:cNvPr id="23" name="Straight Connector 22"/>
            <p:cNvCxnSpPr/>
            <p:nvPr/>
          </p:nvCxnSpPr>
          <p:spPr>
            <a:xfrm rot="16200000" flipH="1">
              <a:off x="2217480" y="4026438"/>
              <a:ext cx="4711326" cy="2286"/>
            </a:xfrm>
            <a:prstGeom prst="line">
              <a:avLst/>
            </a:prstGeom>
            <a:noFill/>
            <a:ln w="12700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301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301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45539" y="1708990"/>
            <a:ext cx="3566160" cy="832503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ts val="30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5539" y="2590801"/>
            <a:ext cx="3566160" cy="3484562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93BC9-E94F-5B47-BD76-EECA0CBE7CA1}" type="datetime1">
              <a:rPr lang="en-US" smtClean="0"/>
              <a:pPr/>
              <a:t>1/11/19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3" name="Rectangle 12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5" name="Rectangle 14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sp>
            <p:nvSpPr>
              <p:cNvPr id="17" name="Rectangle 16"/>
              <p:cNvSpPr/>
              <p:nvPr/>
            </p:nvSpPr>
            <p:spPr>
              <a:xfrm>
                <a:off x="247157" y="1612392"/>
                <a:ext cx="8622792" cy="64008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3175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308A2-EBB5-744B-B5B4-7699A7EC7B98}" type="datetime1">
              <a:rPr lang="en-US" smtClean="0"/>
              <a:pPr/>
              <a:t>1/11/19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sp>
          <p:nvSpPr>
            <p:cNvPr id="11" name="Rectangle 10"/>
            <p:cNvSpPr/>
            <p:nvPr/>
          </p:nvSpPr>
          <p:spPr>
            <a:xfrm>
              <a:off x="182880" y="173699"/>
              <a:ext cx="8778240" cy="65106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  <a:scene3d>
              <a:camera prst="perspectiveFront" fov="4800000"/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0"/>
            <p:cNvGrpSpPr/>
            <p:nvPr/>
          </p:nvGrpSpPr>
          <p:grpSpPr>
            <a:xfrm>
              <a:off x="256032" y="237744"/>
              <a:ext cx="8622792" cy="6364224"/>
              <a:chOff x="247157" y="247430"/>
              <a:chExt cx="8622792" cy="6364224"/>
            </a:xfrm>
          </p:grpSpPr>
          <p:sp>
            <p:nvSpPr>
              <p:cNvPr id="13" name="Rectangle 12"/>
              <p:cNvSpPr>
                <a:spLocks/>
              </p:cNvSpPr>
              <p:nvPr/>
            </p:nvSpPr>
            <p:spPr>
              <a:xfrm>
                <a:off x="247157" y="247430"/>
                <a:ext cx="8622792" cy="6364224"/>
              </a:xfrm>
              <a:prstGeom prst="rect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>
                <a:off x="247157" y="6389024"/>
                <a:ext cx="8622792" cy="1588"/>
              </a:xfrm>
              <a:prstGeom prst="line">
                <a:avLst/>
              </a:prstGeom>
              <a:noFill/>
              <a:ln w="12700">
                <a:solidFill>
                  <a:schemeClr val="tx2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872E7-27FD-CA40-8E81-E7A5851A1F00}" type="datetime1">
              <a:rPr lang="en-US" smtClean="0"/>
              <a:pPr/>
              <a:t>1/11/19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82880" y="173699"/>
            <a:ext cx="8778240" cy="6510602"/>
            <a:chOff x="182880" y="173699"/>
            <a:chExt cx="8778240" cy="6510602"/>
          </a:xfrm>
        </p:grpSpPr>
        <p:grpSp>
          <p:nvGrpSpPr>
            <p:cNvPr id="16" name="Group 15"/>
            <p:cNvGrpSpPr/>
            <p:nvPr/>
          </p:nvGrpSpPr>
          <p:grpSpPr>
            <a:xfrm>
              <a:off x="182880" y="173699"/>
              <a:ext cx="8778240" cy="6510602"/>
              <a:chOff x="182880" y="173699"/>
              <a:chExt cx="8778240" cy="6510602"/>
            </a:xfrm>
          </p:grpSpPr>
          <p:sp>
            <p:nvSpPr>
              <p:cNvPr id="17" name="Rectangle 16"/>
              <p:cNvSpPr/>
              <p:nvPr/>
            </p:nvSpPr>
            <p:spPr>
              <a:xfrm>
                <a:off x="182880" y="173699"/>
                <a:ext cx="8778240" cy="6510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noFill/>
              </a:ln>
              <a:effectLst>
                <a:outerShdw blurRad="63500" sx="101000" sy="101000" algn="ctr" rotWithShape="0">
                  <a:prstClr val="black">
                    <a:alpha val="40000"/>
                  </a:prstClr>
                </a:outerShdw>
              </a:effectLst>
              <a:scene3d>
                <a:camera prst="perspectiveFront" fov="4800000"/>
                <a:lightRig rig="threePt" dir="t"/>
              </a:scene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8" name="Group 10"/>
              <p:cNvGrpSpPr/>
              <p:nvPr/>
            </p:nvGrpSpPr>
            <p:grpSpPr>
              <a:xfrm>
                <a:off x="256032" y="237744"/>
                <a:ext cx="8622792" cy="6364224"/>
                <a:chOff x="247157" y="247430"/>
                <a:chExt cx="8622792" cy="6364224"/>
              </a:xfrm>
            </p:grpSpPr>
            <p:sp>
              <p:nvSpPr>
                <p:cNvPr id="19" name="Rectangle 18"/>
                <p:cNvSpPr>
                  <a:spLocks/>
                </p:cNvSpPr>
                <p:nvPr/>
              </p:nvSpPr>
              <p:spPr>
                <a:xfrm>
                  <a:off x="247157" y="247430"/>
                  <a:ext cx="8622792" cy="6364224"/>
                </a:xfrm>
                <a:prstGeom prst="rect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/>
                </a:p>
              </p:txBody>
            </p:sp>
            <p:cxnSp>
              <p:nvCxnSpPr>
                <p:cNvPr id="20" name="Straight Connector 19"/>
                <p:cNvCxnSpPr/>
                <p:nvPr/>
              </p:nvCxnSpPr>
              <p:spPr>
                <a:xfrm>
                  <a:off x="247157" y="6389024"/>
                  <a:ext cx="8622792" cy="1588"/>
                </a:xfrm>
                <a:prstGeom prst="line">
                  <a:avLst/>
                </a:prstGeom>
                <a:noFill/>
                <a:ln w="12700">
                  <a:solidFill>
                    <a:schemeClr val="tx2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</p:cxnSp>
          </p:grpSp>
        </p:grpSp>
        <p:sp>
          <p:nvSpPr>
            <p:cNvPr id="33" name="Rectangle 32"/>
            <p:cNvSpPr/>
            <p:nvPr/>
          </p:nvSpPr>
          <p:spPr>
            <a:xfrm rot="5400000">
              <a:off x="801086" y="3274090"/>
              <a:ext cx="6135624" cy="64008"/>
            </a:xfrm>
            <a:prstGeom prst="rect">
              <a:avLst/>
            </a:prstGeom>
            <a:solidFill>
              <a:schemeClr val="bg2">
                <a:lumMod val="40000"/>
                <a:lumOff val="60000"/>
              </a:schemeClr>
            </a:solidFill>
            <a:ln w="31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225" y="1169892"/>
            <a:ext cx="3008313" cy="9144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8319" y="609600"/>
            <a:ext cx="4114800" cy="5465763"/>
          </a:xfrm>
        </p:spPr>
        <p:txBody>
          <a:bodyPr>
            <a:normAutofit/>
          </a:bodyPr>
          <a:lstStyle>
            <a:lvl1pPr>
              <a:defRPr sz="2400" baseline="0"/>
            </a:lvl1pPr>
            <a:lvl2pPr>
              <a:defRPr sz="2200" baseline="0"/>
            </a:lvl2pPr>
            <a:lvl3pPr>
              <a:defRPr sz="2000" baseline="0"/>
            </a:lvl3pPr>
            <a:lvl4pPr>
              <a:defRPr sz="1800" baseline="0"/>
            </a:lvl4pPr>
            <a:lvl5pPr>
              <a:defRPr sz="18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0225" y="2147888"/>
            <a:ext cx="3008313" cy="3262313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20000"/>
              </a:lnSpc>
              <a:spcBef>
                <a:spcPts val="600"/>
              </a:spcBef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bg1">
                  <a:lumMod val="75000"/>
                  <a:lumOff val="25000"/>
                </a:schemeClr>
              </a:buClr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7C8EB-B6A2-A747-83AD-60E35A0235F5}" type="datetime1">
              <a:rPr lang="en-US" smtClean="0"/>
              <a:pPr/>
              <a:t>1/11/19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0113" y="244158"/>
            <a:ext cx="7345362" cy="13398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0112" y="2133601"/>
            <a:ext cx="7345363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3840" y="6371591"/>
            <a:ext cx="2133600" cy="259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</a:defRPr>
            </a:lvl1pPr>
          </a:lstStyle>
          <a:p>
            <a:fld id="{F6F81F14-9AEC-394B-B8F6-AE69A194437D}" type="datetime1">
              <a:rPr lang="en-US" smtClean="0"/>
              <a:pPr/>
              <a:t>1/11/19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58840" y="6371591"/>
            <a:ext cx="2895600" cy="2578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Brush Script MT" pitchFamily="66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1000" y="6356350"/>
            <a:ext cx="762000" cy="2714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200" kern="1200">
                <a:solidFill>
                  <a:schemeClr val="bg2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EBFB1032-EA64-7144-B003-9BCC9D94B50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794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36638" indent="-228600" algn="l" defTabSz="914400" rtl="0" eaLnBrk="1" latinLnBrk="0" hangingPunct="1">
        <a:spcBef>
          <a:spcPts val="6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65238" indent="-2286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485900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712913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947863" indent="-228600" algn="l" defTabSz="914400" rtl="0" eaLnBrk="1" latinLnBrk="0" hangingPunct="1">
        <a:spcBef>
          <a:spcPct val="20000"/>
        </a:spcBef>
        <a:buClr>
          <a:schemeClr val="bg2">
            <a:lumMod val="60000"/>
            <a:lumOff val="40000"/>
          </a:schemeClr>
        </a:buClr>
        <a:buFont typeface="Arial" pitchFamily="34" charset="0"/>
        <a:buChar char="•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174875" indent="-22860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Font typeface="Arial" pitchFamily="34" charset="0"/>
        <a:buChar char="•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9173" y="578700"/>
            <a:ext cx="7781442" cy="2459476"/>
          </a:xfrm>
        </p:spPr>
        <p:txBody>
          <a:bodyPr/>
          <a:lstStyle/>
          <a:p>
            <a:r>
              <a:rPr lang="en-US" sz="4000" dirty="0" smtClean="0"/>
              <a:t>Big </a:t>
            </a:r>
            <a:r>
              <a:rPr lang="en-US" sz="4400" dirty="0" smtClean="0"/>
              <a:t>Data Management and Analytics</a:t>
            </a:r>
            <a:br>
              <a:rPr lang="en-US" sz="4400" dirty="0" smtClean="0"/>
            </a:b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428999"/>
            <a:ext cx="7342188" cy="2358003"/>
          </a:xfrm>
        </p:spPr>
        <p:txBody>
          <a:bodyPr>
            <a:normAutofit lnSpcReduction="10000"/>
          </a:bodyPr>
          <a:lstStyle/>
          <a:p>
            <a:r>
              <a:rPr lang="en-US" sz="4300" b="1" dirty="0" smtClean="0">
                <a:solidFill>
                  <a:srgbClr val="800000"/>
                </a:solidFill>
              </a:rPr>
              <a:t>Introduction </a:t>
            </a:r>
          </a:p>
          <a:p>
            <a:endParaRPr lang="en-US" sz="3600" b="1" dirty="0" smtClean="0">
              <a:solidFill>
                <a:srgbClr val="800000"/>
              </a:solidFill>
            </a:endParaRPr>
          </a:p>
          <a:p>
            <a:r>
              <a:rPr lang="en-US" sz="3600" b="1" dirty="0" smtClean="0">
                <a:solidFill>
                  <a:srgbClr val="800000"/>
                </a:solidFill>
              </a:rPr>
              <a:t>Spring</a:t>
            </a:r>
            <a:r>
              <a:rPr lang="en-US" sz="3000" dirty="0" smtClean="0"/>
              <a:t> </a:t>
            </a:r>
            <a:r>
              <a:rPr lang="en-US" sz="3000" dirty="0" smtClean="0"/>
              <a:t>2019</a:t>
            </a:r>
            <a:endParaRPr lang="en-US" sz="3000" dirty="0" smtClean="0"/>
          </a:p>
          <a:p>
            <a:r>
              <a:rPr lang="en-US" sz="3000" b="1" dirty="0" smtClean="0">
                <a:solidFill>
                  <a:srgbClr val="800000"/>
                </a:solidFill>
              </a:rPr>
              <a:t>Dr. </a:t>
            </a:r>
            <a:r>
              <a:rPr lang="en-US" sz="3000" b="1" dirty="0" err="1" smtClean="0">
                <a:solidFill>
                  <a:srgbClr val="800000"/>
                </a:solidFill>
              </a:rPr>
              <a:t>Latifur</a:t>
            </a:r>
            <a:r>
              <a:rPr lang="en-US" sz="3000" b="1" dirty="0" smtClean="0">
                <a:solidFill>
                  <a:srgbClr val="800000"/>
                </a:solidFill>
              </a:rPr>
              <a:t> Khan</a:t>
            </a:r>
            <a:endParaRPr lang="en-US" sz="3000" b="1" dirty="0">
              <a:solidFill>
                <a:srgbClr val="8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4A37A-AFC2-4A01-80A1-FC20F2C0D5BB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6738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0"/>
          <p:cNvSpPr txBox="1"/>
          <p:nvPr/>
        </p:nvSpPr>
        <p:spPr>
          <a:xfrm>
            <a:off x="628560" y="365040"/>
            <a:ext cx="78864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300">
                <a:latin typeface="Calibri"/>
                <a:ea typeface="Calibri"/>
                <a:cs typeface="Calibri"/>
                <a:sym typeface="Calibri"/>
              </a:rPr>
              <a:t>Characteristics of Big Data: Volume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50"/>
          <p:cNvSpPr txBox="1"/>
          <p:nvPr/>
        </p:nvSpPr>
        <p:spPr>
          <a:xfrm>
            <a:off x="628560" y="1825560"/>
            <a:ext cx="7886400" cy="43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It relates to the </a:t>
            </a:r>
            <a:r>
              <a:rPr lang="en-US" sz="21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large volume of data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: Terabytes or Petabytes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Size, records, transactions or tables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Data volume is increasing exponentially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Today, Facebook ingests 500 terabytes of new data every day. 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Boeing 737 will generate 240 terabytes of flight data during a single flight across the US. 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The smart phones, the data they create and consume; sensors embedded into everyday objects will soon result in billions of new, constantly-updated data feeds containing environmental, location, and other information, including video.  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0651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Characteristics of Big Data: </a:t>
            </a:r>
            <a:r>
              <a:rPr lang="en-US" dirty="0">
                <a:solidFill>
                  <a:srgbClr val="0000FF"/>
                </a:solidFill>
              </a:rPr>
              <a:t/>
            </a:r>
            <a:br>
              <a:rPr lang="en-US" dirty="0">
                <a:solidFill>
                  <a:srgbClr val="0000FF"/>
                </a:solidFill>
              </a:rPr>
            </a:br>
            <a:r>
              <a:rPr lang="en-US" dirty="0">
                <a:solidFill>
                  <a:srgbClr val="0000FF"/>
                </a:solidFill>
              </a:rPr>
              <a:t>2</a:t>
            </a:r>
            <a:r>
              <a:rPr lang="en-US" dirty="0" smtClean="0">
                <a:solidFill>
                  <a:srgbClr val="0000FF"/>
                </a:solidFill>
              </a:rPr>
              <a:t>-Speed </a:t>
            </a:r>
            <a:r>
              <a:rPr lang="en-US" dirty="0" smtClean="0">
                <a:solidFill>
                  <a:srgbClr val="0000FF"/>
                </a:solidFill>
              </a:rPr>
              <a:t>(Velocity)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6244" y="1768251"/>
            <a:ext cx="8231609" cy="4297270"/>
          </a:xfrm>
        </p:spPr>
        <p:txBody>
          <a:bodyPr>
            <a:normAutofit/>
          </a:bodyPr>
          <a:lstStyle/>
          <a:p>
            <a:r>
              <a:rPr lang="en-US" dirty="0" smtClean="0"/>
              <a:t>Data is begin generated fast and need to be processed fast</a:t>
            </a:r>
          </a:p>
          <a:p>
            <a:r>
              <a:rPr lang="en-US" dirty="0" smtClean="0"/>
              <a:t>Online Data Analytics</a:t>
            </a:r>
          </a:p>
          <a:p>
            <a:r>
              <a:rPr lang="en-US" dirty="0" smtClean="0"/>
              <a:t>Late decisions </a:t>
            </a:r>
            <a:r>
              <a:rPr lang="en-US" dirty="0" smtClean="0">
                <a:sym typeface="Wingdings"/>
              </a:rPr>
              <a:t> missing opportunities</a:t>
            </a:r>
          </a:p>
          <a:p>
            <a:r>
              <a:rPr lang="en-US" b="1" dirty="0" smtClean="0">
                <a:solidFill>
                  <a:srgbClr val="800000"/>
                </a:solidFill>
                <a:sym typeface="Wingdings"/>
              </a:rPr>
              <a:t>Examples</a:t>
            </a:r>
            <a:endParaRPr lang="en-US" b="1" dirty="0">
              <a:solidFill>
                <a:srgbClr val="800000"/>
              </a:solidFill>
              <a:sym typeface="Wingdings"/>
            </a:endParaRPr>
          </a:p>
          <a:p>
            <a:pPr lvl="1"/>
            <a:r>
              <a:rPr lang="en-US" sz="1900" b="1" dirty="0" smtClean="0">
                <a:solidFill>
                  <a:srgbClr val="0000FF"/>
                </a:solidFill>
                <a:sym typeface="Wingdings"/>
              </a:rPr>
              <a:t>E-Promotions: </a:t>
            </a:r>
            <a:r>
              <a:rPr lang="en-US" sz="1900" dirty="0" smtClean="0">
                <a:sym typeface="Wingdings"/>
              </a:rPr>
              <a:t>Based on your current location, your purchase history, what you like  send promotions right now for store next to you</a:t>
            </a:r>
          </a:p>
          <a:p>
            <a:pPr lvl="1"/>
            <a:endParaRPr lang="en-US" sz="1900" dirty="0" smtClean="0">
              <a:sym typeface="Wingdings"/>
            </a:endParaRPr>
          </a:p>
          <a:p>
            <a:pPr lvl="1"/>
            <a:r>
              <a:rPr lang="en-US" sz="1900" b="1" dirty="0" smtClean="0">
                <a:solidFill>
                  <a:srgbClr val="0000FF"/>
                </a:solidFill>
                <a:sym typeface="Wingdings"/>
              </a:rPr>
              <a:t>Healthcare monitoring: </a:t>
            </a:r>
            <a:r>
              <a:rPr lang="en-US" sz="1900" dirty="0" smtClean="0">
                <a:sym typeface="Wingdings"/>
              </a:rPr>
              <a:t>sensors monitoring your activities and body   any abnormal measurements require immediate reaction</a:t>
            </a:r>
            <a:endParaRPr lang="en-US" sz="19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736" y="2295602"/>
            <a:ext cx="1263656" cy="138557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35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1"/>
          <p:cNvSpPr txBox="1"/>
          <p:nvPr/>
        </p:nvSpPr>
        <p:spPr>
          <a:xfrm>
            <a:off x="628560" y="365040"/>
            <a:ext cx="78864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300">
                <a:latin typeface="Calibri"/>
                <a:ea typeface="Calibri"/>
                <a:cs typeface="Calibri"/>
                <a:sym typeface="Calibri"/>
              </a:rPr>
              <a:t>Characteristics of Big Data: Velocity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51"/>
          <p:cNvSpPr txBox="1"/>
          <p:nvPr/>
        </p:nvSpPr>
        <p:spPr>
          <a:xfrm>
            <a:off x="628560" y="1825560"/>
            <a:ext cx="7886400" cy="43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It relates to the </a:t>
            </a:r>
            <a:r>
              <a:rPr lang="en-US" sz="21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frequency of updates</a:t>
            </a:r>
            <a:endParaRPr sz="21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Clickstreams and ad impressions capture user behavior at millions of events per second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high-frequency stock trading algorithms reflect market changes within microseconds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infrastructure and sensors generate massive log data in realtime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on-line gaming systems support millions of concurrent users, each producing multiple inputs per second.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" name="Google Shape;26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025" y="4181012"/>
            <a:ext cx="2395450" cy="15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51"/>
          <p:cNvSpPr txBox="1"/>
          <p:nvPr/>
        </p:nvSpPr>
        <p:spPr>
          <a:xfrm>
            <a:off x="6785025" y="5872475"/>
            <a:ext cx="1665900" cy="4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FInancial data</a:t>
            </a:r>
            <a:endParaRPr/>
          </a:p>
        </p:txBody>
      </p:sp>
      <p:pic>
        <p:nvPicPr>
          <p:cNvPr id="262" name="Google Shape;26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750" y="4232450"/>
            <a:ext cx="2103849" cy="168307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1"/>
          <p:cNvSpPr txBox="1"/>
          <p:nvPr/>
        </p:nvSpPr>
        <p:spPr>
          <a:xfrm>
            <a:off x="817125" y="5886575"/>
            <a:ext cx="12159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Sensor Data</a:t>
            </a:r>
            <a:endParaRPr/>
          </a:p>
        </p:txBody>
      </p:sp>
      <p:sp>
        <p:nvSpPr>
          <p:cNvPr id="264" name="Google Shape;264;p51"/>
          <p:cNvSpPr txBox="1"/>
          <p:nvPr/>
        </p:nvSpPr>
        <p:spPr>
          <a:xfrm>
            <a:off x="3404675" y="5849575"/>
            <a:ext cx="16659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Online Game Data</a:t>
            </a:r>
            <a:endParaRPr/>
          </a:p>
        </p:txBody>
      </p:sp>
      <p:pic>
        <p:nvPicPr>
          <p:cNvPr id="265" name="Google Shape;26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2375" y="4214163"/>
            <a:ext cx="2524613" cy="1683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5460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Characteristics of Big Data: </a:t>
            </a:r>
            <a:r>
              <a:rPr lang="en-US" dirty="0">
                <a:solidFill>
                  <a:srgbClr val="0000FF"/>
                </a:solidFill>
              </a:rPr>
              <a:t/>
            </a:r>
            <a:br>
              <a:rPr lang="en-US" dirty="0">
                <a:solidFill>
                  <a:srgbClr val="0000FF"/>
                </a:solidFill>
              </a:rPr>
            </a:br>
            <a:r>
              <a:rPr lang="en-US" dirty="0">
                <a:solidFill>
                  <a:srgbClr val="0000FF"/>
                </a:solidFill>
              </a:rPr>
              <a:t>3</a:t>
            </a:r>
            <a:r>
              <a:rPr lang="en-US" dirty="0" smtClean="0">
                <a:solidFill>
                  <a:srgbClr val="0000FF"/>
                </a:solidFill>
              </a:rPr>
              <a:t>-Complexity </a:t>
            </a:r>
            <a:r>
              <a:rPr lang="en-US" dirty="0" smtClean="0">
                <a:solidFill>
                  <a:srgbClr val="0000FF"/>
                </a:solidFill>
              </a:rPr>
              <a:t>(Variety)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559" y="1860326"/>
            <a:ext cx="5144976" cy="3287384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Various formats, types, and structures</a:t>
            </a:r>
          </a:p>
          <a:p>
            <a:r>
              <a:rPr lang="en-US" dirty="0" smtClean="0"/>
              <a:t>Text, numerical, images, audio, video, sequences, time series, social media data, multi-dim arrays, etc…</a:t>
            </a:r>
          </a:p>
          <a:p>
            <a:r>
              <a:rPr lang="en-US" dirty="0" smtClean="0"/>
              <a:t>Static data vs. streaming data  </a:t>
            </a:r>
          </a:p>
          <a:p>
            <a:r>
              <a:rPr lang="en-US" dirty="0" smtClean="0"/>
              <a:t>A single application can be generating/collecting many types of data 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045" y="1860326"/>
            <a:ext cx="1127257" cy="11234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535" y="1860326"/>
            <a:ext cx="1559504" cy="11696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747" y="3311452"/>
            <a:ext cx="1175797" cy="90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1815" y="4400178"/>
            <a:ext cx="1791729" cy="10574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3535" y="3195705"/>
            <a:ext cx="1589510" cy="12044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4291" y="4616977"/>
            <a:ext cx="1527524" cy="1234326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35017" y="5378635"/>
            <a:ext cx="4416252" cy="731263"/>
          </a:xfrm>
          <a:prstGeom prst="rect">
            <a:avLst/>
          </a:prstGeom>
          <a:solidFill>
            <a:srgbClr val="FDFFC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FF"/>
                </a:solidFill>
              </a:rPr>
              <a:t>To extract knowledge</a:t>
            </a:r>
            <a:r>
              <a:rPr lang="en-US" dirty="0" smtClean="0">
                <a:solidFill>
                  <a:srgbClr val="0000FF"/>
                </a:solidFill>
                <a:sym typeface="Wingdings"/>
              </a:rPr>
              <a:t> all these types of data need to linked together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5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2"/>
          <p:cNvSpPr txBox="1"/>
          <p:nvPr/>
        </p:nvSpPr>
        <p:spPr>
          <a:xfrm>
            <a:off x="628560" y="365040"/>
            <a:ext cx="78864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300">
                <a:latin typeface="Calibri"/>
                <a:ea typeface="Calibri"/>
                <a:cs typeface="Calibri"/>
                <a:sym typeface="Calibri"/>
              </a:rPr>
              <a:t>Characteristics of Big Data: Variety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52"/>
          <p:cNvSpPr txBox="1"/>
          <p:nvPr/>
        </p:nvSpPr>
        <p:spPr>
          <a:xfrm>
            <a:off x="628560" y="1825560"/>
            <a:ext cx="7886400" cy="43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It relates to the </a:t>
            </a:r>
            <a:r>
              <a:rPr lang="en-US" sz="21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number and type of data sources</a:t>
            </a:r>
            <a:endParaRPr sz="21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Relational Data (Tables/Transaction/Legacy Data)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Text Data (Web)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Semi-structured Data (XML)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Graph Data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1371600" marR="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■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Social Network, Semantic Web (RDF), …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Streaming Data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1371600" marR="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■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You can only scan the data once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A single application can be generating/collecting many types of data 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1371600" marR="0" lvl="2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■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ex. Sensors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Big Public Data (online, weather, finance, etc) 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p52"/>
          <p:cNvPicPr preferRelativeResize="0"/>
          <p:nvPr/>
        </p:nvPicPr>
        <p:blipFill rotWithShape="1">
          <a:blip r:embed="rId3">
            <a:alphaModFix/>
          </a:blip>
          <a:srcRect l="6030" t="5582" r="5809" b="22573"/>
          <a:stretch/>
        </p:blipFill>
        <p:spPr>
          <a:xfrm>
            <a:off x="6348950" y="4460125"/>
            <a:ext cx="2224649" cy="18117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2609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3"/>
          <p:cNvSpPr txBox="1"/>
          <p:nvPr/>
        </p:nvSpPr>
        <p:spPr>
          <a:xfrm>
            <a:off x="628560" y="365040"/>
            <a:ext cx="78864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300" dirty="0">
                <a:latin typeface="Calibri"/>
                <a:ea typeface="Calibri"/>
                <a:cs typeface="Calibri"/>
                <a:sym typeface="Calibri"/>
              </a:rPr>
              <a:t>Characteristics of Big Data: </a:t>
            </a:r>
            <a:r>
              <a:rPr lang="en-US" sz="3300" dirty="0" smtClean="0">
                <a:latin typeface="Calibri"/>
                <a:ea typeface="Calibri"/>
                <a:cs typeface="Calibri"/>
                <a:sym typeface="Calibri"/>
              </a:rPr>
              <a:t>4 V -Veracity</a:t>
            </a:r>
            <a:endParaRPr sz="33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53"/>
          <p:cNvSpPr txBox="1"/>
          <p:nvPr/>
        </p:nvSpPr>
        <p:spPr>
          <a:xfrm>
            <a:off x="628560" y="1825560"/>
            <a:ext cx="7886400" cy="43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It relates to the </a:t>
            </a:r>
            <a:r>
              <a:rPr lang="en-US" sz="21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messiness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 or </a:t>
            </a:r>
            <a:r>
              <a:rPr lang="en-US" sz="21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trustworthiness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 of the data. 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With many forms of big data, quality and accuracy are less controllable but big data and analytics technology now allows us to work with these type of data. 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Veracity arises due to the high volume of data that brings incompleteness and inconsistency.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53"/>
          <p:cNvSpPr/>
          <p:nvPr/>
        </p:nvSpPr>
        <p:spPr>
          <a:xfrm>
            <a:off x="2845350" y="4216900"/>
            <a:ext cx="3015600" cy="17997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Uncertainty of Data 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solidFill>
                  <a:srgbClr val="FF0000"/>
                </a:solidFill>
              </a:rPr>
              <a:t>???</a:t>
            </a:r>
            <a:endParaRPr sz="3000" b="1">
              <a:solidFill>
                <a:srgbClr val="FF0000"/>
              </a:solidFill>
            </a:endParaRPr>
          </a:p>
        </p:txBody>
      </p:sp>
      <p:pic>
        <p:nvPicPr>
          <p:cNvPr id="280" name="Google Shape;280;p53"/>
          <p:cNvPicPr preferRelativeResize="0"/>
          <p:nvPr/>
        </p:nvPicPr>
        <p:blipFill rotWithShape="1">
          <a:blip r:embed="rId3">
            <a:alphaModFix/>
          </a:blip>
          <a:srcRect l="7869" t="6513" r="7869" b="7100"/>
          <a:stretch/>
        </p:blipFill>
        <p:spPr>
          <a:xfrm>
            <a:off x="3678275" y="5053550"/>
            <a:ext cx="1252450" cy="963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9511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4"/>
          <p:cNvSpPr txBox="1"/>
          <p:nvPr/>
        </p:nvSpPr>
        <p:spPr>
          <a:xfrm>
            <a:off x="628560" y="365040"/>
            <a:ext cx="78864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300" dirty="0">
                <a:latin typeface="Calibri"/>
                <a:ea typeface="Calibri"/>
                <a:cs typeface="Calibri"/>
                <a:sym typeface="Calibri"/>
              </a:rPr>
              <a:t>Characteristics of Big Data: </a:t>
            </a:r>
            <a:r>
              <a:rPr lang="en-US" sz="3300" dirty="0" smtClean="0">
                <a:latin typeface="Calibri"/>
                <a:ea typeface="Calibri"/>
                <a:cs typeface="Calibri"/>
                <a:sym typeface="Calibri"/>
              </a:rPr>
              <a:t>5 V --Value</a:t>
            </a:r>
            <a:endParaRPr sz="33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54"/>
          <p:cNvSpPr txBox="1"/>
          <p:nvPr/>
        </p:nvSpPr>
        <p:spPr>
          <a:xfrm>
            <a:off x="628560" y="1825560"/>
            <a:ext cx="7886400" cy="43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It relates to the </a:t>
            </a:r>
            <a:r>
              <a:rPr lang="en-US" sz="21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added value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 for companies/ businesses.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The most important part of a big data initiative is to understand the costs and benefits of collecting and analyzing the data to ensure that eventually the data that is reaped can be monetized.  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54"/>
          <p:cNvPicPr preferRelativeResize="0"/>
          <p:nvPr/>
        </p:nvPicPr>
        <p:blipFill rotWithShape="1">
          <a:blip r:embed="rId3">
            <a:alphaModFix/>
          </a:blip>
          <a:srcRect l="4278" t="3110"/>
          <a:stretch/>
        </p:blipFill>
        <p:spPr>
          <a:xfrm>
            <a:off x="2857500" y="3961600"/>
            <a:ext cx="3309525" cy="2214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10290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Data: 3V’s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512" y="1904503"/>
            <a:ext cx="5380341" cy="3804147"/>
          </a:xfrm>
          <a:prstGeom prst="rect">
            <a:avLst/>
          </a:prstGeom>
        </p:spPr>
      </p:pic>
      <p:pic>
        <p:nvPicPr>
          <p:cNvPr id="5" name="Picture 4" descr="Screen shot 2013-01-13 at 4.45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07" y="1795882"/>
            <a:ext cx="1962503" cy="237039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113" y="4379033"/>
            <a:ext cx="2559729" cy="177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8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Make it 4V’s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33" y="1948548"/>
            <a:ext cx="7012956" cy="358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9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Harnessing Big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832" y="1711110"/>
            <a:ext cx="4636981" cy="276395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2808" y="4653113"/>
            <a:ext cx="8370002" cy="1637941"/>
          </a:xfrm>
        </p:spPr>
        <p:txBody>
          <a:bodyPr>
            <a:normAutofit/>
          </a:bodyPr>
          <a:lstStyle/>
          <a:p>
            <a:r>
              <a:rPr lang="en-US" sz="1800" b="1" dirty="0" smtClean="0">
                <a:solidFill>
                  <a:srgbClr val="0000FF"/>
                </a:solidFill>
              </a:rPr>
              <a:t>OLTP: </a:t>
            </a:r>
            <a:r>
              <a:rPr lang="en-US" sz="1800" dirty="0" smtClean="0"/>
              <a:t>Online Transaction Processing   (DBMSs)</a:t>
            </a:r>
          </a:p>
          <a:p>
            <a:r>
              <a:rPr lang="en-US" sz="1800" b="1" dirty="0" smtClean="0">
                <a:solidFill>
                  <a:srgbClr val="0000FF"/>
                </a:solidFill>
              </a:rPr>
              <a:t>OLAP: </a:t>
            </a:r>
            <a:r>
              <a:rPr lang="en-US" sz="1800" dirty="0" smtClean="0"/>
              <a:t>Online Analytical Processing   (Data Warehousing)</a:t>
            </a:r>
          </a:p>
          <a:p>
            <a:r>
              <a:rPr lang="en-US" sz="1800" b="1" dirty="0" smtClean="0">
                <a:solidFill>
                  <a:srgbClr val="0000FF"/>
                </a:solidFill>
              </a:rPr>
              <a:t>RTAP: </a:t>
            </a:r>
            <a:r>
              <a:rPr lang="en-US" sz="1800" dirty="0" smtClean="0"/>
              <a:t>Real-Time Analytics Processing  (Big Data Architecture &amp; technology)</a:t>
            </a:r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93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3200" b="1" i="1" dirty="0" smtClean="0">
                <a:solidFill>
                  <a:srgbClr val="0000FF"/>
                </a:solidFill>
              </a:rPr>
              <a:t>What is Big Data?</a:t>
            </a:r>
          </a:p>
          <a:p>
            <a:pPr marL="0" indent="0" algn="ctr">
              <a:buNone/>
            </a:pPr>
            <a:r>
              <a:rPr lang="en-US" sz="3200" b="1" i="1" dirty="0" smtClean="0">
                <a:solidFill>
                  <a:srgbClr val="0000FF"/>
                </a:solidFill>
              </a:rPr>
              <a:t>What makes data, “Big” Data?</a:t>
            </a:r>
            <a:endParaRPr lang="en-US" sz="3200" b="1" i="1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45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Who’s Generating Big Data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20661" y="1694798"/>
            <a:ext cx="2724724" cy="2202150"/>
            <a:chOff x="320661" y="1694798"/>
            <a:chExt cx="2724724" cy="2202150"/>
          </a:xfrm>
        </p:grpSpPr>
        <p:pic>
          <p:nvPicPr>
            <p:cNvPr id="9" name="Picture 8" descr="Screen shot 2013-01-13 at 5.24.36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973" y="1694798"/>
              <a:ext cx="1092761" cy="1806907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320661" y="3312172"/>
              <a:ext cx="272472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800000"/>
                  </a:solidFill>
                </a:rPr>
                <a:t>Social media and networks</a:t>
              </a:r>
            </a:p>
            <a:p>
              <a:r>
                <a:rPr lang="en-US" sz="1600" dirty="0" smtClean="0"/>
                <a:t>(all of us are generating data)</a:t>
              </a:r>
              <a:endParaRPr lang="en-US" sz="1600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047431" y="1677257"/>
            <a:ext cx="2791218" cy="2266489"/>
            <a:chOff x="3047431" y="1677257"/>
            <a:chExt cx="2791218" cy="226648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41644" y="1868931"/>
              <a:ext cx="994591" cy="6712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41011" y="1868931"/>
              <a:ext cx="800633" cy="67128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51715" y="2540220"/>
              <a:ext cx="984520" cy="74782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47431" y="1677257"/>
              <a:ext cx="691475" cy="96806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92577" y="2540220"/>
              <a:ext cx="1149067" cy="747822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3289353" y="3358970"/>
              <a:ext cx="2549296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800000"/>
                  </a:solidFill>
                </a:rPr>
                <a:t>Scientific instruments</a:t>
              </a:r>
            </a:p>
            <a:p>
              <a:r>
                <a:rPr lang="en-US" sz="1600" dirty="0" smtClean="0"/>
                <a:t>(collecting all sorts of data) </a:t>
              </a:r>
              <a:endParaRPr lang="en-US" sz="16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115278" y="1765168"/>
            <a:ext cx="2957260" cy="1359828"/>
            <a:chOff x="6115278" y="1765168"/>
            <a:chExt cx="2957260" cy="1359828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75339" y="1765168"/>
              <a:ext cx="797063" cy="797063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97879" y="1766568"/>
              <a:ext cx="877460" cy="795663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115278" y="2540220"/>
              <a:ext cx="2957260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800000"/>
                  </a:solidFill>
                </a:rPr>
                <a:t>Mobile devices </a:t>
              </a:r>
            </a:p>
            <a:p>
              <a:r>
                <a:rPr lang="en-US" sz="1600" dirty="0" smtClean="0"/>
                <a:t>(tracking all objects all the time)</a:t>
              </a:r>
              <a:endParaRPr lang="en-US" sz="16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859696" y="3469326"/>
            <a:ext cx="3161506" cy="1228153"/>
            <a:chOff x="5859696" y="3469326"/>
            <a:chExt cx="3161506" cy="1228153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69098" y="3501410"/>
              <a:ext cx="984502" cy="64098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53600" y="3469326"/>
              <a:ext cx="1143056" cy="643377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5859696" y="4112703"/>
              <a:ext cx="3161506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>
                  <a:solidFill>
                    <a:srgbClr val="800000"/>
                  </a:solidFill>
                </a:rPr>
                <a:t>Sensor technology and networks</a:t>
              </a:r>
            </a:p>
            <a:p>
              <a:r>
                <a:rPr lang="en-US" sz="1600" dirty="0" smtClean="0"/>
                <a:t>(measuring all kinds of data) </a:t>
              </a:r>
              <a:endParaRPr lang="en-US" sz="1600" dirty="0"/>
            </a:p>
          </p:txBody>
        </p:sp>
      </p:grp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425331" y="4985478"/>
            <a:ext cx="8071325" cy="1329316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The </a:t>
            </a:r>
            <a:r>
              <a:rPr lang="en-US" dirty="0"/>
              <a:t>progress and innovation </a:t>
            </a:r>
            <a:r>
              <a:rPr lang="en-US" dirty="0" smtClean="0"/>
              <a:t>is </a:t>
            </a:r>
            <a:r>
              <a:rPr lang="en-US" dirty="0"/>
              <a:t>no longer hindered by </a:t>
            </a:r>
            <a:r>
              <a:rPr lang="en-US" dirty="0" smtClean="0"/>
              <a:t>the </a:t>
            </a:r>
            <a:r>
              <a:rPr lang="en-US" dirty="0"/>
              <a:t>ability to collect </a:t>
            </a:r>
            <a:r>
              <a:rPr lang="en-US" dirty="0" smtClean="0"/>
              <a:t>data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But, </a:t>
            </a:r>
            <a:r>
              <a:rPr lang="en-US" dirty="0"/>
              <a:t>by </a:t>
            </a:r>
            <a:r>
              <a:rPr lang="en-US" dirty="0" smtClean="0"/>
              <a:t>the </a:t>
            </a:r>
            <a:r>
              <a:rPr lang="en-US" dirty="0"/>
              <a:t>ability to manage, analyze</a:t>
            </a:r>
            <a:r>
              <a:rPr lang="en-US" dirty="0" smtClean="0"/>
              <a:t>, summarize</a:t>
            </a:r>
            <a:r>
              <a:rPr lang="en-US" dirty="0"/>
              <a:t>, visualize, and discover knowledge from the collected data in a timely manner and in a </a:t>
            </a:r>
            <a:r>
              <a:rPr lang="en-US" dirty="0" smtClean="0"/>
              <a:t>scalable fashion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49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Model Has Changed…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765" y="1801236"/>
            <a:ext cx="8144480" cy="691503"/>
          </a:xfrm>
        </p:spPr>
        <p:txBody>
          <a:bodyPr>
            <a:normAutofit fontScale="92500"/>
          </a:bodyPr>
          <a:lstStyle/>
          <a:p>
            <a:r>
              <a:rPr lang="en-US" b="1" dirty="0">
                <a:solidFill>
                  <a:srgbClr val="800000"/>
                </a:solidFill>
              </a:rPr>
              <a:t>The Model of Generating/Consuming Data has </a:t>
            </a:r>
            <a:r>
              <a:rPr lang="en-US" b="1" dirty="0" smtClean="0">
                <a:solidFill>
                  <a:srgbClr val="800000"/>
                </a:solidFill>
              </a:rPr>
              <a:t>Changed</a:t>
            </a:r>
            <a:endParaRPr lang="en-US" b="1" dirty="0">
              <a:solidFill>
                <a:srgbClr val="800000"/>
              </a:solidFill>
            </a:endParaRPr>
          </a:p>
        </p:txBody>
      </p:sp>
      <p:pic>
        <p:nvPicPr>
          <p:cNvPr id="4" name="Picture 3" descr="Screen shot 2013-01-13 at 5.46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052" y="3190160"/>
            <a:ext cx="996168" cy="9287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960" y="3190160"/>
            <a:ext cx="889834" cy="8891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3461" y="2729902"/>
            <a:ext cx="7814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Old Model: </a:t>
            </a:r>
            <a:r>
              <a:rPr lang="en-US" dirty="0" smtClean="0"/>
              <a:t>Few companies are generating data, all others are consuming data 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2831" y="3099234"/>
            <a:ext cx="1251853" cy="92956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2884299" y="3383003"/>
            <a:ext cx="1768562" cy="4866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13460" y="4565868"/>
            <a:ext cx="7717177" cy="1381096"/>
            <a:chOff x="413460" y="4565868"/>
            <a:chExt cx="7717177" cy="1381096"/>
          </a:xfrm>
        </p:grpSpPr>
        <p:pic>
          <p:nvPicPr>
            <p:cNvPr id="8" name="Picture 7" descr="Screen shot 2013-01-13 at 5.50.25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765" y="5032760"/>
              <a:ext cx="1317519" cy="91420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13460" y="4565868"/>
              <a:ext cx="771717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smtClean="0">
                  <a:solidFill>
                    <a:srgbClr val="0000FF"/>
                  </a:solidFill>
                </a:rPr>
                <a:t>New Model: </a:t>
              </a:r>
              <a:r>
                <a:rPr lang="en-US" dirty="0" smtClean="0"/>
                <a:t>all of us are generating data, and all of us are consuming data </a:t>
              </a:r>
              <a:endParaRPr lang="en-US" dirty="0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2277048" y="5185359"/>
              <a:ext cx="1768562" cy="486678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58754" y="4973409"/>
              <a:ext cx="1251853" cy="929560"/>
            </a:xfrm>
            <a:prstGeom prst="rect">
              <a:avLst/>
            </a:prstGeom>
          </p:spPr>
        </p:pic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76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driving Big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68" y="1945773"/>
            <a:ext cx="5170209" cy="386423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206987" y="4191949"/>
            <a:ext cx="6692952" cy="1200329"/>
            <a:chOff x="2206987" y="4191949"/>
            <a:chExt cx="6692952" cy="1200329"/>
          </a:xfrm>
        </p:grpSpPr>
        <p:cxnSp>
          <p:nvCxnSpPr>
            <p:cNvPr id="6" name="Straight Arrow Connector 5"/>
            <p:cNvCxnSpPr/>
            <p:nvPr/>
          </p:nvCxnSpPr>
          <p:spPr>
            <a:xfrm flipH="1">
              <a:off x="2206987" y="4451385"/>
              <a:ext cx="3186864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5393851" y="4191949"/>
              <a:ext cx="3506088" cy="120032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 Ad-hoc querying and reporting</a:t>
              </a:r>
            </a:p>
            <a:p>
              <a:r>
                <a:rPr lang="en-US" dirty="0" smtClean="0"/>
                <a:t>- Data mining techniques</a:t>
              </a:r>
            </a:p>
            <a:p>
              <a:r>
                <a:rPr lang="en-US" dirty="0" smtClean="0"/>
                <a:t>- Structured data, typical sources</a:t>
              </a:r>
            </a:p>
            <a:p>
              <a:r>
                <a:rPr lang="en-US" dirty="0" smtClean="0"/>
                <a:t>- Small to mid-size datasets</a:t>
              </a:r>
              <a:endParaRPr lang="en-US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034655" y="1960356"/>
            <a:ext cx="6530418" cy="1477328"/>
            <a:chOff x="2034655" y="1960356"/>
            <a:chExt cx="6530418" cy="1477328"/>
          </a:xfrm>
        </p:grpSpPr>
        <p:sp>
          <p:nvSpPr>
            <p:cNvPr id="11" name="TextBox 10"/>
            <p:cNvSpPr txBox="1"/>
            <p:nvPr/>
          </p:nvSpPr>
          <p:spPr>
            <a:xfrm>
              <a:off x="4508441" y="1960356"/>
              <a:ext cx="4056632" cy="1477328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- Optimizations and predictive analytics</a:t>
              </a:r>
            </a:p>
            <a:p>
              <a:r>
                <a:rPr lang="en-US" dirty="0" smtClean="0"/>
                <a:t>- Complex statistical analysis</a:t>
              </a:r>
            </a:p>
            <a:p>
              <a:r>
                <a:rPr lang="en-US" dirty="0" smtClean="0"/>
                <a:t>- All types of data, and many sources</a:t>
              </a:r>
            </a:p>
            <a:p>
              <a:r>
                <a:rPr lang="en-US" dirty="0" smtClean="0"/>
                <a:t>- Very large datasets</a:t>
              </a:r>
            </a:p>
            <a:p>
              <a:r>
                <a:rPr lang="en-US" dirty="0" smtClean="0"/>
                <a:t>- More of a real-time </a:t>
              </a:r>
              <a:endParaRPr lang="en-US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>
              <a:off x="2034655" y="2553402"/>
              <a:ext cx="2473786" cy="4779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81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Value of Big Data Analytics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2931" y="1870673"/>
            <a:ext cx="4398184" cy="4110022"/>
          </a:xfrm>
        </p:spPr>
        <p:txBody>
          <a:bodyPr>
            <a:noAutofit/>
          </a:bodyPr>
          <a:lstStyle/>
          <a:p>
            <a:r>
              <a:rPr lang="en-US" sz="2000" dirty="0"/>
              <a:t>Big data is more real-time in nature than traditional DW </a:t>
            </a:r>
            <a:r>
              <a:rPr lang="en-US" sz="2000" dirty="0" smtClean="0"/>
              <a:t>applications</a:t>
            </a:r>
            <a:endParaRPr lang="en-US" sz="2000" dirty="0"/>
          </a:p>
          <a:p>
            <a:r>
              <a:rPr lang="en-US" sz="2000" dirty="0"/>
              <a:t>Traditional DW architectures (e.g. </a:t>
            </a:r>
            <a:r>
              <a:rPr lang="en-US" sz="2000" dirty="0" err="1"/>
              <a:t>Exadata</a:t>
            </a:r>
            <a:r>
              <a:rPr lang="en-US" sz="2000" dirty="0"/>
              <a:t>, Teradata) are not well-suited for big data </a:t>
            </a:r>
            <a:r>
              <a:rPr lang="en-US" sz="2000" dirty="0" smtClean="0"/>
              <a:t>apps</a:t>
            </a:r>
            <a:endParaRPr lang="en-US" sz="2000" dirty="0"/>
          </a:p>
          <a:p>
            <a:r>
              <a:rPr lang="en-US" sz="2000" dirty="0"/>
              <a:t>Shared nothing, massively parallel processing, scale out architectures are well-suited for big data </a:t>
            </a:r>
            <a:r>
              <a:rPr lang="en-US" sz="2000" dirty="0" smtClean="0"/>
              <a:t>apps</a:t>
            </a:r>
            <a:endParaRPr lang="en-US" sz="2000" dirty="0"/>
          </a:p>
        </p:txBody>
      </p:sp>
      <p:pic>
        <p:nvPicPr>
          <p:cNvPr id="5" name="Picture 4" descr="Screen shot 2013-01-13 at 9.45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358" y="1802401"/>
            <a:ext cx="3851882" cy="28128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57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Challenges in Handling Big Data</a:t>
            </a:r>
            <a:endParaRPr lang="en-US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286" y="1792399"/>
            <a:ext cx="6803221" cy="2528350"/>
          </a:xfrm>
          <a:prstGeom prst="rect">
            <a:avLst/>
          </a:prstGeom>
        </p:spPr>
      </p:pic>
      <p:sp>
        <p:nvSpPr>
          <p:cNvPr id="5" name="Content Placeholder 3"/>
          <p:cNvSpPr>
            <a:spLocks noGrp="1"/>
          </p:cNvSpPr>
          <p:nvPr>
            <p:ph idx="1"/>
          </p:nvPr>
        </p:nvSpPr>
        <p:spPr>
          <a:xfrm>
            <a:off x="520287" y="4531379"/>
            <a:ext cx="7345363" cy="1652988"/>
          </a:xfrm>
        </p:spPr>
        <p:txBody>
          <a:bodyPr>
            <a:normAutofit fontScale="85000" lnSpcReduction="10000"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The Bottleneck is in technology</a:t>
            </a:r>
          </a:p>
          <a:p>
            <a:pPr lvl="1"/>
            <a:r>
              <a:rPr lang="en-US" dirty="0" smtClean="0"/>
              <a:t>New architecture, algorithms, techniques are needed</a:t>
            </a:r>
          </a:p>
          <a:p>
            <a:r>
              <a:rPr lang="en-US" b="1" dirty="0" smtClean="0">
                <a:solidFill>
                  <a:srgbClr val="800000"/>
                </a:solidFill>
              </a:rPr>
              <a:t>Also in technical skills</a:t>
            </a:r>
          </a:p>
          <a:p>
            <a:pPr lvl="1"/>
            <a:r>
              <a:rPr lang="en-US" dirty="0" smtClean="0"/>
              <a:t>Experts in using the new technology and dealing with big data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66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6457" y="2174566"/>
            <a:ext cx="7345363" cy="3931920"/>
          </a:xfrm>
        </p:spPr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3200" b="1" dirty="0" smtClean="0"/>
              <a:t>What Technology Do We Have</a:t>
            </a:r>
          </a:p>
          <a:p>
            <a:pPr marL="0" indent="0" algn="ctr">
              <a:buNone/>
            </a:pPr>
            <a:r>
              <a:rPr lang="en-US" sz="3200" b="1" dirty="0" smtClean="0"/>
              <a:t>For Big Data ??</a:t>
            </a:r>
            <a:endParaRPr lang="en-US" sz="32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552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00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Technology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78" y="1584008"/>
            <a:ext cx="8542618" cy="488488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380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Will Learn…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7764" y="1860587"/>
            <a:ext cx="7966438" cy="434752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We focus on </a:t>
            </a:r>
            <a:r>
              <a:rPr lang="en-US" b="1" i="1" dirty="0" smtClean="0">
                <a:solidFill>
                  <a:srgbClr val="0000FF"/>
                </a:solidFill>
              </a:rPr>
              <a:t>Hadoop/</a:t>
            </a:r>
            <a:r>
              <a:rPr lang="en-US" b="1" i="1" dirty="0" err="1" smtClean="0">
                <a:solidFill>
                  <a:srgbClr val="0000FF"/>
                </a:solidFill>
              </a:rPr>
              <a:t>MapReduce</a:t>
            </a:r>
            <a:r>
              <a:rPr lang="en-US" b="1" i="1" dirty="0">
                <a:solidFill>
                  <a:srgbClr val="0000FF"/>
                </a:solidFill>
              </a:rPr>
              <a:t> </a:t>
            </a:r>
            <a:r>
              <a:rPr lang="en-US" b="1" i="1" dirty="0" smtClean="0">
                <a:solidFill>
                  <a:srgbClr val="0000FF"/>
                </a:solidFill>
              </a:rPr>
              <a:t>technology, NoSQL (key-Value), </a:t>
            </a:r>
            <a:r>
              <a:rPr lang="en-US" b="1" i="1" dirty="0" err="1" smtClean="0">
                <a:solidFill>
                  <a:srgbClr val="0000FF"/>
                </a:solidFill>
              </a:rPr>
              <a:t>BigTable</a:t>
            </a:r>
            <a:r>
              <a:rPr lang="en-US" b="1" i="1" dirty="0" smtClean="0">
                <a:solidFill>
                  <a:srgbClr val="0000FF"/>
                </a:solidFill>
              </a:rPr>
              <a:t>, </a:t>
            </a:r>
            <a:r>
              <a:rPr lang="en-US" b="1" i="1" dirty="0">
                <a:solidFill>
                  <a:srgbClr val="0000FF"/>
                </a:solidFill>
              </a:rPr>
              <a:t>C</a:t>
            </a:r>
            <a:r>
              <a:rPr lang="en-US" b="1" i="1" dirty="0" smtClean="0">
                <a:solidFill>
                  <a:srgbClr val="0000FF"/>
                </a:solidFill>
              </a:rPr>
              <a:t>assandra, SPARK, Stream…</a:t>
            </a:r>
          </a:p>
          <a:p>
            <a:r>
              <a:rPr lang="en-US" b="1" dirty="0" smtClean="0">
                <a:solidFill>
                  <a:srgbClr val="800000"/>
                </a:solidFill>
              </a:rPr>
              <a:t>Learn the platform (how it is designed and works)</a:t>
            </a:r>
          </a:p>
          <a:p>
            <a:pPr lvl="1"/>
            <a:r>
              <a:rPr lang="en-US" dirty="0" smtClean="0"/>
              <a:t>How big data are managed in a scalable, efficient way</a:t>
            </a:r>
          </a:p>
          <a:p>
            <a:r>
              <a:rPr lang="en-US" b="1" dirty="0" smtClean="0">
                <a:solidFill>
                  <a:srgbClr val="800000"/>
                </a:solidFill>
              </a:rPr>
              <a:t>Learn writing Hadoop jobs/SPARK in different languages </a:t>
            </a:r>
          </a:p>
          <a:p>
            <a:pPr lvl="1"/>
            <a:r>
              <a:rPr lang="en-US" dirty="0" smtClean="0"/>
              <a:t>Programming Languages: </a:t>
            </a:r>
            <a:r>
              <a:rPr lang="en-US" dirty="0" smtClean="0"/>
              <a:t>Java, Python</a:t>
            </a:r>
            <a:r>
              <a:rPr lang="en-US" dirty="0" smtClean="0"/>
              <a:t>, Scala </a:t>
            </a:r>
          </a:p>
          <a:p>
            <a:pPr lvl="1"/>
            <a:r>
              <a:rPr lang="en-US" dirty="0" smtClean="0"/>
              <a:t>High-Level Languages: </a:t>
            </a:r>
            <a:r>
              <a:rPr lang="en-US" dirty="0" smtClean="0"/>
              <a:t>Hive</a:t>
            </a:r>
            <a:endParaRPr lang="en-US" dirty="0" smtClean="0"/>
          </a:p>
          <a:p>
            <a:r>
              <a:rPr lang="en-US" b="1" dirty="0" smtClean="0">
                <a:solidFill>
                  <a:srgbClr val="800000"/>
                </a:solidFill>
              </a:rPr>
              <a:t>Learn advanced analytics tools on top of </a:t>
            </a:r>
            <a:r>
              <a:rPr lang="en-US" b="1" dirty="0" err="1" smtClean="0">
                <a:solidFill>
                  <a:srgbClr val="800000"/>
                </a:solidFill>
              </a:rPr>
              <a:t>Hadoop</a:t>
            </a:r>
            <a:endParaRPr lang="en-US" dirty="0" smtClean="0"/>
          </a:p>
          <a:p>
            <a:pPr lvl="1"/>
            <a:r>
              <a:rPr lang="en-US" dirty="0" err="1" smtClean="0"/>
              <a:t>Mlib</a:t>
            </a:r>
            <a:r>
              <a:rPr lang="en-US" dirty="0" smtClean="0"/>
              <a:t> and </a:t>
            </a:r>
            <a:r>
              <a:rPr lang="en-US" dirty="0" err="1" smtClean="0"/>
              <a:t>Scikit</a:t>
            </a:r>
            <a:r>
              <a:rPr lang="en-US" dirty="0" smtClean="0"/>
              <a:t> Learning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Applications: Recommendations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Text Data Processing</a:t>
            </a:r>
            <a:endParaRPr lang="en-US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91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No single standard definition…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lnSpc>
                <a:spcPct val="130000"/>
              </a:lnSpc>
              <a:buNone/>
            </a:pPr>
            <a:r>
              <a:rPr lang="en-US" dirty="0" smtClean="0"/>
              <a:t>“</a:t>
            </a:r>
            <a:r>
              <a:rPr lang="en-US" b="1" i="1" dirty="0" smtClean="0">
                <a:solidFill>
                  <a:srgbClr val="800000"/>
                </a:solidFill>
              </a:rPr>
              <a:t>Big Data</a:t>
            </a:r>
            <a:r>
              <a:rPr lang="en-US" dirty="0" smtClean="0"/>
              <a:t>” is data whose scale, diversity, and complexity require new architecture, techniques, algorithms, and analytics to manage it and extract value and hidden knowledge from it…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20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5"/>
          <p:cNvSpPr txBox="1"/>
          <p:nvPr/>
        </p:nvSpPr>
        <p:spPr>
          <a:xfrm>
            <a:off x="628560" y="365040"/>
            <a:ext cx="78864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Calibri"/>
                <a:ea typeface="Calibri"/>
                <a:cs typeface="Calibri"/>
                <a:sym typeface="Calibri"/>
              </a:rPr>
              <a:t>Big Data </a:t>
            </a:r>
            <a:endParaRPr sz="33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45"/>
          <p:cNvSpPr txBox="1"/>
          <p:nvPr/>
        </p:nvSpPr>
        <p:spPr>
          <a:xfrm>
            <a:off x="628560" y="1825560"/>
            <a:ext cx="7886400" cy="43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Char char="●"/>
            </a:pPr>
            <a:r>
              <a:rPr lang="en-US" sz="21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Big Data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 are “data sets that are so big they cannot be handled efficiently by common database management systems” (Dasgupta, 2013).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Big Data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 have volume of 100 terabytes to petabytes, have structured and unstructured formats, and have a constant flow of data (Davenport, 2014).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No single standard definition…</a:t>
            </a:r>
            <a:endParaRPr sz="210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2744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6"/>
          <p:cNvSpPr txBox="1"/>
          <p:nvPr/>
        </p:nvSpPr>
        <p:spPr>
          <a:xfrm>
            <a:off x="628560" y="365040"/>
            <a:ext cx="78864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Calibri"/>
                <a:ea typeface="Calibri"/>
                <a:cs typeface="Calibri"/>
                <a:sym typeface="Calibri"/>
              </a:rPr>
              <a:t>Where Does Big Data Come From?</a:t>
            </a:r>
            <a:endParaRPr sz="33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46"/>
          <p:cNvSpPr txBox="1"/>
          <p:nvPr/>
        </p:nvSpPr>
        <p:spPr>
          <a:xfrm>
            <a:off x="628560" y="1825560"/>
            <a:ext cx="7886400" cy="43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It’s all happening online – could record every: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Click 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Transaction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Fault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Online shopping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User Generated Content (Web &amp; Mobile):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Facebook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Instagram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Twitter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News articles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914400" marR="0" lvl="1" indent="-3619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Char char="○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5750" y="4411500"/>
            <a:ext cx="2098125" cy="139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9287" y="2417300"/>
            <a:ext cx="2863450" cy="1491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5194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7"/>
          <p:cNvSpPr txBox="1"/>
          <p:nvPr/>
        </p:nvSpPr>
        <p:spPr>
          <a:xfrm>
            <a:off x="628560" y="365040"/>
            <a:ext cx="78864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Learning </a:t>
            </a:r>
            <a:r>
              <a:rPr lang="en-US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Outlines</a:t>
            </a:r>
            <a:endParaRPr sz="33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7"/>
          <p:cNvSpPr txBox="1"/>
          <p:nvPr/>
        </p:nvSpPr>
        <p:spPr>
          <a:xfrm>
            <a:off x="628560" y="1825560"/>
            <a:ext cx="7886400" cy="43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Upon completion of this lesson, students will be able to:</a:t>
            </a:r>
            <a:endParaRPr sz="21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6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oto Sans Symbols"/>
              <a:buAutoNum type="arabicPeriod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Motivation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4568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Noto Sans Symbols"/>
              <a:buAutoNum type="arabicPeriod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Big Data</a:t>
            </a:r>
            <a:endParaRPr sz="2100" b="0" strike="noStrike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684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100"/>
              <a:buFont typeface="Noto Sans Symbols"/>
              <a:buAutoNum type="arabicPeriod"/>
            </a:pPr>
            <a:r>
              <a:rPr lang="en-US" sz="2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Characteristics of Big Data</a:t>
            </a:r>
            <a:endParaRPr sz="21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56840" algn="l" rtl="0">
              <a:spcBef>
                <a:spcPts val="0"/>
              </a:spcBef>
              <a:spcAft>
                <a:spcPts val="0"/>
              </a:spcAft>
              <a:buSzPts val="2100"/>
              <a:buFont typeface="Calibri"/>
              <a:buAutoNum type="arabicPeriod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Introduction to Apache Spark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514440" lvl="1" indent="-1900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Char char="•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Spark MLLib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514440" lvl="1" indent="-1900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Char char="•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Spark Streaming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88140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8"/>
          <p:cNvSpPr txBox="1"/>
          <p:nvPr/>
        </p:nvSpPr>
        <p:spPr>
          <a:xfrm>
            <a:off x="628560" y="365040"/>
            <a:ext cx="78864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300">
                <a:latin typeface="Calibri"/>
                <a:ea typeface="Calibri"/>
                <a:cs typeface="Calibri"/>
                <a:sym typeface="Calibri"/>
              </a:rPr>
              <a:t>Characteristics of Big Data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48"/>
          <p:cNvSpPr txBox="1"/>
          <p:nvPr/>
        </p:nvSpPr>
        <p:spPr>
          <a:xfrm>
            <a:off x="628560" y="1825560"/>
            <a:ext cx="7886400" cy="43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48"/>
          <p:cNvSpPr/>
          <p:nvPr/>
        </p:nvSpPr>
        <p:spPr>
          <a:xfrm>
            <a:off x="1258488" y="3767025"/>
            <a:ext cx="1678000" cy="1471325"/>
          </a:xfrm>
          <a:prstGeom prst="flowChartPredefinedProcess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/>
              <a:t>Volume</a:t>
            </a:r>
            <a:endParaRPr sz="2200" b="1"/>
          </a:p>
        </p:txBody>
      </p:sp>
      <p:sp>
        <p:nvSpPr>
          <p:cNvPr id="233" name="Google Shape;233;p48"/>
          <p:cNvSpPr/>
          <p:nvPr/>
        </p:nvSpPr>
        <p:spPr>
          <a:xfrm>
            <a:off x="3772899" y="3767025"/>
            <a:ext cx="1678000" cy="1471325"/>
          </a:xfrm>
          <a:prstGeom prst="flowChartPredefinedProcess">
            <a:avLst/>
          </a:prstGeom>
          <a:solidFill>
            <a:srgbClr val="FFF2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/>
              <a:t>Velocity</a:t>
            </a:r>
            <a:endParaRPr sz="2200" b="1"/>
          </a:p>
        </p:txBody>
      </p:sp>
      <p:sp>
        <p:nvSpPr>
          <p:cNvPr id="234" name="Google Shape;234;p48"/>
          <p:cNvSpPr/>
          <p:nvPr/>
        </p:nvSpPr>
        <p:spPr>
          <a:xfrm>
            <a:off x="6287300" y="3815675"/>
            <a:ext cx="1727475" cy="1471325"/>
          </a:xfrm>
          <a:prstGeom prst="flowChartPredefinedProcess">
            <a:avLst/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/>
              <a:t>Variety</a:t>
            </a:r>
            <a:endParaRPr sz="2400" b="1"/>
          </a:p>
        </p:txBody>
      </p:sp>
      <p:pic>
        <p:nvPicPr>
          <p:cNvPr id="235" name="Google Shape;23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465" y="1877413"/>
            <a:ext cx="2292075" cy="170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48"/>
          <p:cNvPicPr preferRelativeResize="0"/>
          <p:nvPr/>
        </p:nvPicPr>
        <p:blipFill rotWithShape="1">
          <a:blip r:embed="rId4">
            <a:alphaModFix/>
          </a:blip>
          <a:srcRect l="32061" r="31913" b="5051"/>
          <a:stretch/>
        </p:blipFill>
        <p:spPr>
          <a:xfrm>
            <a:off x="3706013" y="1946312"/>
            <a:ext cx="1811775" cy="156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7900" y="1818850"/>
            <a:ext cx="2805226" cy="1868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7097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9"/>
          <p:cNvSpPr txBox="1"/>
          <p:nvPr/>
        </p:nvSpPr>
        <p:spPr>
          <a:xfrm>
            <a:off x="628560" y="365040"/>
            <a:ext cx="7886400" cy="13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300">
                <a:latin typeface="Calibri"/>
                <a:ea typeface="Calibri"/>
                <a:cs typeface="Calibri"/>
                <a:sym typeface="Calibri"/>
              </a:rPr>
              <a:t>Additional Characteristics of Big Data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49"/>
          <p:cNvSpPr txBox="1"/>
          <p:nvPr/>
        </p:nvSpPr>
        <p:spPr>
          <a:xfrm>
            <a:off x="628560" y="1825560"/>
            <a:ext cx="7886400" cy="43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49"/>
          <p:cNvSpPr/>
          <p:nvPr/>
        </p:nvSpPr>
        <p:spPr>
          <a:xfrm>
            <a:off x="2097488" y="3827825"/>
            <a:ext cx="1678000" cy="1471325"/>
          </a:xfrm>
          <a:prstGeom prst="flowChartPredefinedProcess">
            <a:avLst/>
          </a:prstGeom>
          <a:solidFill>
            <a:srgbClr val="D5A6B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/>
              <a:t>Value</a:t>
            </a:r>
            <a:endParaRPr sz="2200" b="1"/>
          </a:p>
        </p:txBody>
      </p:sp>
      <p:sp>
        <p:nvSpPr>
          <p:cNvPr id="245" name="Google Shape;245;p49"/>
          <p:cNvSpPr/>
          <p:nvPr/>
        </p:nvSpPr>
        <p:spPr>
          <a:xfrm>
            <a:off x="5561799" y="3827825"/>
            <a:ext cx="1678000" cy="1471325"/>
          </a:xfrm>
          <a:prstGeom prst="flowChartPredefinedProcess">
            <a:avLst/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200" b="1"/>
              <a:t>Veracity</a:t>
            </a:r>
            <a:endParaRPr sz="2200" b="1"/>
          </a:p>
        </p:txBody>
      </p:sp>
      <p:pic>
        <p:nvPicPr>
          <p:cNvPr id="246" name="Google Shape;246;p49"/>
          <p:cNvPicPr preferRelativeResize="0"/>
          <p:nvPr/>
        </p:nvPicPr>
        <p:blipFill rotWithShape="1">
          <a:blip r:embed="rId3">
            <a:alphaModFix/>
          </a:blip>
          <a:srcRect l="13583" r="22940" b="9140"/>
          <a:stretch/>
        </p:blipFill>
        <p:spPr>
          <a:xfrm>
            <a:off x="1763112" y="1556313"/>
            <a:ext cx="2176575" cy="207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8675" y="1884098"/>
            <a:ext cx="2824249" cy="14215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3114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Characteristics of Big Data: </a:t>
            </a:r>
            <a:r>
              <a:rPr lang="en-US" dirty="0">
                <a:solidFill>
                  <a:srgbClr val="0000FF"/>
                </a:solidFill>
              </a:rPr>
              <a:t/>
            </a:r>
            <a:br>
              <a:rPr lang="en-US" dirty="0">
                <a:solidFill>
                  <a:srgbClr val="0000FF"/>
                </a:solidFill>
              </a:rPr>
            </a:br>
            <a:r>
              <a:rPr lang="en-US" dirty="0" smtClean="0">
                <a:solidFill>
                  <a:srgbClr val="0000FF"/>
                </a:solidFill>
              </a:rPr>
              <a:t>1-Scale (Volume)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7017" y="1956776"/>
            <a:ext cx="5030405" cy="1478238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>
                <a:solidFill>
                  <a:srgbClr val="800000"/>
                </a:solidFill>
              </a:rPr>
              <a:t>Data Volume</a:t>
            </a:r>
          </a:p>
          <a:p>
            <a:pPr lvl="1"/>
            <a:r>
              <a:rPr lang="en-US" dirty="0" smtClean="0"/>
              <a:t>44x increase from 2009 2020</a:t>
            </a:r>
          </a:p>
          <a:p>
            <a:pPr lvl="1"/>
            <a:r>
              <a:rPr lang="en-US" dirty="0" smtClean="0"/>
              <a:t>From 0.8 </a:t>
            </a:r>
            <a:r>
              <a:rPr lang="en-US" dirty="0" err="1" smtClean="0"/>
              <a:t>zettabytes</a:t>
            </a:r>
            <a:r>
              <a:rPr lang="en-US" dirty="0" smtClean="0"/>
              <a:t> to 35zb</a:t>
            </a:r>
          </a:p>
          <a:p>
            <a:r>
              <a:rPr lang="en-US" dirty="0" smtClean="0"/>
              <a:t>Data volume is increasing exponentially </a:t>
            </a:r>
            <a:endParaRPr lang="en-US" dirty="0"/>
          </a:p>
        </p:txBody>
      </p:sp>
      <p:pic>
        <p:nvPicPr>
          <p:cNvPr id="5" name="Picture 4" descr="Screen shot 2013-01-13 at 4.01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224" y="3235328"/>
            <a:ext cx="2559546" cy="16328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224" y="1956776"/>
            <a:ext cx="2332251" cy="1233073"/>
          </a:xfrm>
          <a:prstGeom prst="rect">
            <a:avLst/>
          </a:prstGeom>
        </p:spPr>
      </p:pic>
      <p:pic>
        <p:nvPicPr>
          <p:cNvPr id="8" name="Picture 7" descr="Screen shot 2013-01-13 at 4.07.5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54" y="3775267"/>
            <a:ext cx="5546690" cy="59665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FB1032-EA64-7144-B003-9BCC9D94B503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500318" y="4371924"/>
            <a:ext cx="5674607" cy="1814950"/>
            <a:chOff x="500318" y="4371924"/>
            <a:chExt cx="5674607" cy="181495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0318" y="4371924"/>
              <a:ext cx="2419934" cy="18149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10" name="Straight Arrow Connector 9"/>
            <p:cNvCxnSpPr/>
            <p:nvPr/>
          </p:nvCxnSpPr>
          <p:spPr>
            <a:xfrm flipV="1">
              <a:off x="4637546" y="4531910"/>
              <a:ext cx="1443220" cy="1000675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 flipV="1">
              <a:off x="2386124" y="5388258"/>
              <a:ext cx="1991643" cy="14432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3731074" y="5542207"/>
              <a:ext cx="24438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i="1" dirty="0" smtClean="0">
                  <a:solidFill>
                    <a:srgbClr val="0000FF"/>
                  </a:solidFill>
                </a:rPr>
                <a:t>Exponential increase in collected/generated data</a:t>
              </a:r>
              <a:endParaRPr lang="en-US" sz="1400" i="1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36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apital">
  <a:themeElements>
    <a:clrScheme name="Capital">
      <a:dk1>
        <a:srgbClr val="000000"/>
      </a:dk1>
      <a:lt1>
        <a:srgbClr val="FFFFFF"/>
      </a:lt1>
      <a:dk2>
        <a:srgbClr val="6F6D5D"/>
      </a:dk2>
      <a:lt2>
        <a:srgbClr val="7C8F97"/>
      </a:lt2>
      <a:accent1>
        <a:srgbClr val="4B5A60"/>
      </a:accent1>
      <a:accent2>
        <a:srgbClr val="9C5238"/>
      </a:accent2>
      <a:accent3>
        <a:srgbClr val="504539"/>
      </a:accent3>
      <a:accent4>
        <a:srgbClr val="C1AD79"/>
      </a:accent4>
      <a:accent5>
        <a:srgbClr val="667559"/>
      </a:accent5>
      <a:accent6>
        <a:srgbClr val="BAD6AD"/>
      </a:accent6>
      <a:hlink>
        <a:srgbClr val="524A82"/>
      </a:hlink>
      <a:folHlink>
        <a:srgbClr val="8F9954"/>
      </a:folHlink>
    </a:clrScheme>
    <a:fontScheme name="Capital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Capital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atMod val="150000"/>
                <a:lumMod val="50000"/>
              </a:schemeClr>
              <a:schemeClr val="phClr">
                <a:satMod val="300000"/>
                <a:lumMod val="125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atMod val="135000"/>
                <a:lumMod val="80000"/>
              </a:schemeClr>
              <a:schemeClr val="phClr">
                <a:satMod val="250000"/>
                <a:lumMod val="150000"/>
              </a:schemeClr>
            </a:duotone>
          </a:blip>
          <a:stretch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>
              <a:shade val="90000"/>
            </a:schemeClr>
          </a:solidFill>
          <a:prstDash val="solid"/>
        </a:ln>
        <a:ln w="44450" cap="flat" cmpd="sng" algn="ctr">
          <a:solidFill>
            <a:schemeClr val="phClr">
              <a:shade val="85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sx="101000" sy="101000" algn="ctr" rotWithShape="0">
              <a:srgbClr val="000000">
                <a:alpha val="40000"/>
              </a:srgbClr>
            </a:outerShdw>
          </a:effectLst>
          <a:scene3d>
            <a:camera prst="perspectiveFront" fov="3000000"/>
            <a:lightRig rig="threePt" dir="tl"/>
          </a:scene3d>
          <a:sp3d>
            <a:bevelT w="0" h="0"/>
          </a:sp3d>
        </a:effectStyle>
        <a:effectStyle>
          <a:effectLst>
            <a:innerShdw blurRad="190500">
              <a:srgbClr val="000000">
                <a:alpha val="50000"/>
              </a:srgbClr>
            </a:innerShdw>
          </a:effectLst>
          <a:scene3d>
            <a:camera prst="perspectiveFront" fov="4800000"/>
            <a:lightRig rig="twoPt" dir="t">
              <a:rot lat="0" lon="0" rev="4800000"/>
            </a:lightRig>
          </a:scene3d>
          <a:sp3d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3">
            <a:duotone>
              <a:schemeClr val="phClr">
                <a:satMod val="150000"/>
                <a:lumMod val="50000"/>
              </a:schemeClr>
              <a:schemeClr val="phClr">
                <a:satMod val="400000"/>
                <a:lumMod val="16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Capital.thmx</Template>
  <TotalTime>1868</TotalTime>
  <Words>1156</Words>
  <Application>Microsoft Macintosh PowerPoint</Application>
  <PresentationFormat>On-screen Show (4:3)</PresentationFormat>
  <Paragraphs>185</Paragraphs>
  <Slides>28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Brush Script MT</vt:lpstr>
      <vt:lpstr>Calibri</vt:lpstr>
      <vt:lpstr>Calisto MT</vt:lpstr>
      <vt:lpstr>Noto Sans Symbols</vt:lpstr>
      <vt:lpstr>Times New Roman</vt:lpstr>
      <vt:lpstr>Wingdings</vt:lpstr>
      <vt:lpstr>Arial</vt:lpstr>
      <vt:lpstr>Capital</vt:lpstr>
      <vt:lpstr>Big Data Management and Analytics </vt:lpstr>
      <vt:lpstr>Introduction to Big Data</vt:lpstr>
      <vt:lpstr>Big Data Definition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Characteristics of Big Data:  1-Scale (Volume)</vt:lpstr>
      <vt:lpstr>PowerPoint Presentation</vt:lpstr>
      <vt:lpstr>Characteristics of Big Data:  2-Speed (Velocity)</vt:lpstr>
      <vt:lpstr>PowerPoint Presentation</vt:lpstr>
      <vt:lpstr>Characteristics of Big Data:  3-Complexity (Variety)</vt:lpstr>
      <vt:lpstr>PowerPoint Presentation</vt:lpstr>
      <vt:lpstr>PowerPoint Presentation</vt:lpstr>
      <vt:lpstr>PowerPoint Presentation</vt:lpstr>
      <vt:lpstr>Big Data: 3V’s</vt:lpstr>
      <vt:lpstr>Some Make it 4V’s</vt:lpstr>
      <vt:lpstr>Harnessing Big Data</vt:lpstr>
      <vt:lpstr>Who’s Generating Big Data</vt:lpstr>
      <vt:lpstr>The Model Has Changed…</vt:lpstr>
      <vt:lpstr>What’s driving Big Data</vt:lpstr>
      <vt:lpstr>Value of Big Data Analytics</vt:lpstr>
      <vt:lpstr>Challenges in Handling Big Data</vt:lpstr>
      <vt:lpstr>PowerPoint Presentation</vt:lpstr>
      <vt:lpstr>PowerPoint Presentation</vt:lpstr>
      <vt:lpstr>Big Data Technology</vt:lpstr>
      <vt:lpstr>What You Will Learn…</vt:lpstr>
    </vt:vector>
  </TitlesOfParts>
  <Company>WPI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Mohamed Eltabakh</dc:creator>
  <cp:lastModifiedBy>Microsoft Office User</cp:lastModifiedBy>
  <cp:revision>109</cp:revision>
  <dcterms:created xsi:type="dcterms:W3CDTF">2013-01-13T20:33:29Z</dcterms:created>
  <dcterms:modified xsi:type="dcterms:W3CDTF">2019-01-12T01:11:11Z</dcterms:modified>
</cp:coreProperties>
</file>